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7" r:id="rId7"/>
    <p:sldId id="264" r:id="rId8"/>
    <p:sldId id="265" r:id="rId9"/>
    <p:sldId id="266" r:id="rId10"/>
    <p:sldId id="268" r:id="rId1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28" d="100"/>
          <a:sy n="28" d="100"/>
        </p:scale>
        <p:origin x="-634"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9" name="Sous-titr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Titr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fr-FR" smtClean="0"/>
              <a:t>Cliquez pour modifier le style du titre</a:t>
            </a:r>
            <a:endParaRPr kumimoji="0" lang="en-US"/>
          </a:p>
        </p:txBody>
      </p:sp>
      <p:cxnSp>
        <p:nvCxnSpPr>
          <p:cNvPr id="8" name="Connecteur droit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Ellipse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Espace réservé de la date 14"/>
          <p:cNvSpPr>
            <a:spLocks noGrp="1"/>
          </p:cNvSpPr>
          <p:nvPr>
            <p:ph type="dt" sz="half" idx="10"/>
          </p:nvPr>
        </p:nvSpPr>
        <p:spPr/>
        <p:txBody>
          <a:bodyPr/>
          <a:lstStyle/>
          <a:p>
            <a:fld id="{3C625687-EA04-42A3-BD71-70DAC77C0A2C}" type="datetimeFigureOut">
              <a:rPr lang="fr-CA" smtClean="0"/>
              <a:pPr/>
              <a:t>2012-07-22</a:t>
            </a:fld>
            <a:endParaRPr lang="fr-CA"/>
          </a:p>
        </p:txBody>
      </p:sp>
      <p:sp>
        <p:nvSpPr>
          <p:cNvPr id="16" name="Espace réservé du numéro de diapositive 15"/>
          <p:cNvSpPr>
            <a:spLocks noGrp="1"/>
          </p:cNvSpPr>
          <p:nvPr>
            <p:ph type="sldNum" sz="quarter" idx="11"/>
          </p:nvPr>
        </p:nvSpPr>
        <p:spPr/>
        <p:txBody>
          <a:bodyPr/>
          <a:lstStyle/>
          <a:p>
            <a:fld id="{4F1D8CA5-5CEE-4CF8-9F8C-E436E8527348}" type="slidenum">
              <a:rPr lang="fr-CA" smtClean="0"/>
              <a:pPr/>
              <a:t>‹#›</a:t>
            </a:fld>
            <a:endParaRPr lang="fr-CA"/>
          </a:p>
        </p:txBody>
      </p:sp>
      <p:sp>
        <p:nvSpPr>
          <p:cNvPr id="17" name="Espace réservé du pied de page 16"/>
          <p:cNvSpPr>
            <a:spLocks noGrp="1"/>
          </p:cNvSpPr>
          <p:nvPr>
            <p:ph type="ftr" sz="quarter" idx="12"/>
          </p:nvPr>
        </p:nvSpPr>
        <p:spPr/>
        <p:txBody>
          <a:bodyPr/>
          <a:lstStyle/>
          <a:p>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3C625687-EA04-42A3-BD71-70DAC77C0A2C}" type="datetimeFigureOut">
              <a:rPr lang="fr-CA" smtClean="0"/>
              <a:pPr/>
              <a:t>2012-07-22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4F1D8CA5-5CEE-4CF8-9F8C-E436E8527348}" type="slidenum">
              <a:rPr lang="fr-CA" smtClean="0"/>
              <a:pPr/>
              <a:t>‹#›</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3C625687-EA04-42A3-BD71-70DAC77C0A2C}" type="datetimeFigureOut">
              <a:rPr lang="fr-CA" smtClean="0"/>
              <a:pPr/>
              <a:t>2012-07-22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4F1D8CA5-5CEE-4CF8-9F8C-E436E8527348}" type="slidenum">
              <a:rPr lang="fr-CA" smtClean="0"/>
              <a:pPr/>
              <a:t>‹#›</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9" name="Espace réservé du contenu 8"/>
          <p:cNvSpPr>
            <a:spLocks noGrp="1"/>
          </p:cNvSpPr>
          <p:nvPr>
            <p:ph idx="1"/>
          </p:nvPr>
        </p:nvSpPr>
        <p:spPr>
          <a:xfrm>
            <a:off x="457200" y="1524000"/>
            <a:ext cx="8229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4" name="Espace réservé de la date 13"/>
          <p:cNvSpPr>
            <a:spLocks noGrp="1"/>
          </p:cNvSpPr>
          <p:nvPr>
            <p:ph type="dt" sz="half" idx="14"/>
          </p:nvPr>
        </p:nvSpPr>
        <p:spPr/>
        <p:txBody>
          <a:bodyPr/>
          <a:lstStyle/>
          <a:p>
            <a:fld id="{3C625687-EA04-42A3-BD71-70DAC77C0A2C}" type="datetimeFigureOut">
              <a:rPr lang="fr-CA" smtClean="0"/>
              <a:pPr/>
              <a:t>2012-07-22</a:t>
            </a:fld>
            <a:endParaRPr lang="fr-CA"/>
          </a:p>
        </p:txBody>
      </p:sp>
      <p:sp>
        <p:nvSpPr>
          <p:cNvPr id="15" name="Espace réservé du numéro de diapositive 14"/>
          <p:cNvSpPr>
            <a:spLocks noGrp="1"/>
          </p:cNvSpPr>
          <p:nvPr>
            <p:ph type="sldNum" sz="quarter" idx="15"/>
          </p:nvPr>
        </p:nvSpPr>
        <p:spPr/>
        <p:txBody>
          <a:bodyPr/>
          <a:lstStyle>
            <a:lvl1pPr algn="ctr">
              <a:defRPr/>
            </a:lvl1pPr>
          </a:lstStyle>
          <a:p>
            <a:fld id="{4F1D8CA5-5CEE-4CF8-9F8C-E436E8527348}" type="slidenum">
              <a:rPr lang="fr-CA" smtClean="0"/>
              <a:pPr/>
              <a:t>‹#›</a:t>
            </a:fld>
            <a:endParaRPr lang="fr-CA"/>
          </a:p>
        </p:txBody>
      </p:sp>
      <p:sp>
        <p:nvSpPr>
          <p:cNvPr id="16" name="Espace réservé du pied de page 15"/>
          <p:cNvSpPr>
            <a:spLocks noGrp="1"/>
          </p:cNvSpPr>
          <p:nvPr>
            <p:ph type="ftr" sz="quarter" idx="16"/>
          </p:nvPr>
        </p:nvSpPr>
        <p:spPr/>
        <p:txBody>
          <a:bodyPr/>
          <a:lstStyle/>
          <a:p>
            <a:endParaRPr lang="fr-CA"/>
          </a:p>
        </p:txBody>
      </p:sp>
      <p:sp>
        <p:nvSpPr>
          <p:cNvPr id="17" name="Titre 16"/>
          <p:cNvSpPr>
            <a:spLocks noGrp="1"/>
          </p:cNvSpPr>
          <p:nvPr>
            <p:ph type="title"/>
          </p:nvPr>
        </p:nvSpPr>
        <p:spPr/>
        <p:txBody>
          <a:bodyPr rtlCol="0" anchor="b" anchorCtr="0"/>
          <a:lstStyle/>
          <a:p>
            <a:r>
              <a:rPr kumimoji="0" lang="fr-FR" smtClean="0"/>
              <a:t>Cliquez pour modifier le style du titre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3C625687-EA04-42A3-BD71-70DAC77C0A2C}" type="datetimeFigureOut">
              <a:rPr lang="fr-CA" smtClean="0"/>
              <a:pPr/>
              <a:t>2012-07-22</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4F1D8CA5-5CEE-4CF8-9F8C-E436E8527348}" type="slidenum">
              <a:rPr lang="fr-CA" smtClean="0"/>
              <a:pPr/>
              <a:t>‹#›</a:t>
            </a:fld>
            <a:endParaRPr lang="fr-CA"/>
          </a:p>
        </p:txBody>
      </p:sp>
      <p:sp>
        <p:nvSpPr>
          <p:cNvPr id="2" name="Titr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cxnSp>
        <p:nvCxnSpPr>
          <p:cNvPr id="7" name="Connecteur droit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fld id="{3C625687-EA04-42A3-BD71-70DAC77C0A2C}" type="datetimeFigureOut">
              <a:rPr lang="fr-CA" smtClean="0"/>
              <a:pPr/>
              <a:t>2012-07-22</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4F1D8CA5-5CEE-4CF8-9F8C-E436E8527348}" type="slidenum">
              <a:rPr lang="fr-CA" smtClean="0"/>
              <a:pPr/>
              <a:t>‹#›</a:t>
            </a:fld>
            <a:endParaRPr lang="fr-CA"/>
          </a:p>
        </p:txBody>
      </p:sp>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11" name="Espace réservé du contenu 10"/>
          <p:cNvSpPr>
            <a:spLocks noGrp="1"/>
          </p:cNvSpPr>
          <p:nvPr>
            <p:ph sz="half" idx="1"/>
          </p:nvPr>
        </p:nvSpPr>
        <p:spPr>
          <a:xfrm>
            <a:off x="457200" y="1524000"/>
            <a:ext cx="4059936"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half" idx="2"/>
          </p:nvPr>
        </p:nvSpPr>
        <p:spPr>
          <a:xfrm>
            <a:off x="4648200" y="1524000"/>
            <a:ext cx="4059936"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9" name="Espace réservé du numéro de diapositive 8"/>
          <p:cNvSpPr>
            <a:spLocks noGrp="1"/>
          </p:cNvSpPr>
          <p:nvPr>
            <p:ph type="sldNum" sz="quarter" idx="12"/>
          </p:nvPr>
        </p:nvSpPr>
        <p:spPr/>
        <p:txBody>
          <a:bodyPr/>
          <a:lstStyle/>
          <a:p>
            <a:fld id="{4F1D8CA5-5CEE-4CF8-9F8C-E436E8527348}" type="slidenum">
              <a:rPr lang="fr-CA" smtClean="0"/>
              <a:pPr/>
              <a:t>‹#›</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7" name="Espace réservé de la date 6"/>
          <p:cNvSpPr>
            <a:spLocks noGrp="1"/>
          </p:cNvSpPr>
          <p:nvPr>
            <p:ph type="dt" sz="half" idx="10"/>
          </p:nvPr>
        </p:nvSpPr>
        <p:spPr/>
        <p:txBody>
          <a:bodyPr/>
          <a:lstStyle/>
          <a:p>
            <a:fld id="{3C625687-EA04-42A3-BD71-70DAC77C0A2C}" type="datetimeFigureOut">
              <a:rPr lang="fr-CA" smtClean="0"/>
              <a:pPr/>
              <a:t>2012-07-22</a:t>
            </a:fld>
            <a:endParaRPr lang="fr-CA"/>
          </a:p>
        </p:txBody>
      </p:sp>
      <p:sp>
        <p:nvSpPr>
          <p:cNvPr id="3" name="Espace réservé du texte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32" name="Espace réservé du contenu 31"/>
          <p:cNvSpPr>
            <a:spLocks noGrp="1"/>
          </p:cNvSpPr>
          <p:nvPr>
            <p:ph sz="half" idx="2"/>
          </p:nvPr>
        </p:nvSpPr>
        <p:spPr>
          <a:xfrm>
            <a:off x="457200" y="2201896"/>
            <a:ext cx="4038600" cy="391363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34" name="Espace réservé du contenu 33"/>
          <p:cNvSpPr>
            <a:spLocks noGrp="1"/>
          </p:cNvSpPr>
          <p:nvPr>
            <p:ph sz="quarter" idx="4"/>
          </p:nvPr>
        </p:nvSpPr>
        <p:spPr>
          <a:xfrm>
            <a:off x="4649788" y="2201896"/>
            <a:ext cx="4038600" cy="391363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 name="Titre 1"/>
          <p:cNvSpPr>
            <a:spLocks noGrp="1"/>
          </p:cNvSpPr>
          <p:nvPr>
            <p:ph type="title"/>
          </p:nvPr>
        </p:nvSpPr>
        <p:spPr>
          <a:xfrm>
            <a:off x="457200" y="155448"/>
            <a:ext cx="8229600" cy="1143000"/>
          </a:xfrm>
        </p:spPr>
        <p:txBody>
          <a:bodyPr anchor="b" anchorCtr="0"/>
          <a:lstStyle>
            <a:lvl1pPr>
              <a:defRPr/>
            </a:lvl1pPr>
          </a:lstStyle>
          <a:p>
            <a:r>
              <a:rPr kumimoji="0" lang="fr-FR" smtClean="0"/>
              <a:t>Cliquez pour modifier le style du titre</a:t>
            </a:r>
            <a:endParaRPr kumimoji="0" lang="en-US"/>
          </a:p>
        </p:txBody>
      </p:sp>
      <p:sp>
        <p:nvSpPr>
          <p:cNvPr id="12" name="Espace réservé du texte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cxnSp>
        <p:nvCxnSpPr>
          <p:cNvPr id="10" name="Connecteur droit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fld id="{3C625687-EA04-42A3-BD71-70DAC77C0A2C}" type="datetimeFigureOut">
              <a:rPr lang="fr-CA" smtClean="0"/>
              <a:pPr/>
              <a:t>2012-07-22</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4F1D8CA5-5CEE-4CF8-9F8C-E436E8527348}" type="slidenum">
              <a:rPr lang="fr-CA" smtClean="0"/>
              <a:pPr/>
              <a:t>‹#›</a:t>
            </a:fld>
            <a:endParaRPr lang="fr-CA"/>
          </a:p>
        </p:txBody>
      </p:sp>
      <p:sp>
        <p:nvSpPr>
          <p:cNvPr id="2" name="Titre 1"/>
          <p:cNvSpPr>
            <a:spLocks noGrp="1"/>
          </p:cNvSpPr>
          <p:nvPr>
            <p:ph type="title"/>
          </p:nvPr>
        </p:nvSpPr>
        <p:spPr/>
        <p:txBody>
          <a:bodyPr/>
          <a:lstStyle/>
          <a:p>
            <a:r>
              <a:rPr kumimoji="0" lang="fr-FR" smtClean="0"/>
              <a:t>Cliquez pour modifier le style du titre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C625687-EA04-42A3-BD71-70DAC77C0A2C}" type="datetimeFigureOut">
              <a:rPr lang="fr-CA" smtClean="0"/>
              <a:pPr/>
              <a:t>2012-07-22</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4F1D8CA5-5CEE-4CF8-9F8C-E436E8527348}" type="slidenum">
              <a:rPr lang="fr-CA" smtClean="0"/>
              <a:pPr/>
              <a:t>‹#›</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9" name="Espace réservé du contenu 28"/>
          <p:cNvSpPr>
            <a:spLocks noGrp="1"/>
          </p:cNvSpPr>
          <p:nvPr>
            <p:ph sz="quarter" idx="1"/>
          </p:nvPr>
        </p:nvSpPr>
        <p:spPr>
          <a:xfrm>
            <a:off x="457200" y="457200"/>
            <a:ext cx="6248400" cy="5715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3" name="Espace réservé du texte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31" name="Titr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fr-FR" smtClean="0"/>
              <a:t>Cliquez pour modifier le style du titre</a:t>
            </a:r>
            <a:endParaRPr kumimoji="0" lang="en-US"/>
          </a:p>
        </p:txBody>
      </p:sp>
      <p:sp>
        <p:nvSpPr>
          <p:cNvPr id="8" name="Espace réservé de la date 7"/>
          <p:cNvSpPr>
            <a:spLocks noGrp="1"/>
          </p:cNvSpPr>
          <p:nvPr>
            <p:ph type="dt" sz="half" idx="14"/>
          </p:nvPr>
        </p:nvSpPr>
        <p:spPr/>
        <p:txBody>
          <a:bodyPr/>
          <a:lstStyle/>
          <a:p>
            <a:fld id="{3C625687-EA04-42A3-BD71-70DAC77C0A2C}" type="datetimeFigureOut">
              <a:rPr lang="fr-CA" smtClean="0"/>
              <a:pPr/>
              <a:t>2012-07-22</a:t>
            </a:fld>
            <a:endParaRPr lang="fr-CA"/>
          </a:p>
        </p:txBody>
      </p:sp>
      <p:sp>
        <p:nvSpPr>
          <p:cNvPr id="9" name="Espace réservé du numéro de diapositive 8"/>
          <p:cNvSpPr>
            <a:spLocks noGrp="1"/>
          </p:cNvSpPr>
          <p:nvPr>
            <p:ph type="sldNum" sz="quarter" idx="15"/>
          </p:nvPr>
        </p:nvSpPr>
        <p:spPr/>
        <p:txBody>
          <a:bodyPr/>
          <a:lstStyle/>
          <a:p>
            <a:fld id="{4F1D8CA5-5CEE-4CF8-9F8C-E436E8527348}" type="slidenum">
              <a:rPr lang="fr-CA" smtClean="0"/>
              <a:pPr/>
              <a:t>‹#›</a:t>
            </a:fld>
            <a:endParaRPr lang="fr-CA"/>
          </a:p>
        </p:txBody>
      </p:sp>
      <p:sp>
        <p:nvSpPr>
          <p:cNvPr id="10" name="Espace réservé du pied de page 9"/>
          <p:cNvSpPr>
            <a:spLocks noGrp="1"/>
          </p:cNvSpPr>
          <p:nvPr>
            <p:ph type="ftr" sz="quarter" idx="16"/>
          </p:nvPr>
        </p:nvSpPr>
        <p:spPr/>
        <p:txBody>
          <a:bodyPr/>
          <a:lstStyle/>
          <a:p>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fr-FR" smtClean="0"/>
              <a:t>Cliquez sur l'icône pour ajouter une image</a:t>
            </a:r>
            <a:endParaRPr kumimoji="0" lang="en-US"/>
          </a:p>
        </p:txBody>
      </p:sp>
      <p:sp>
        <p:nvSpPr>
          <p:cNvPr id="4" name="Espace réservé du texte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8" name="Espace réservé de la date 7"/>
          <p:cNvSpPr>
            <a:spLocks noGrp="1"/>
          </p:cNvSpPr>
          <p:nvPr>
            <p:ph type="dt" sz="half" idx="10"/>
          </p:nvPr>
        </p:nvSpPr>
        <p:spPr/>
        <p:txBody>
          <a:bodyPr/>
          <a:lstStyle/>
          <a:p>
            <a:fld id="{3C625687-EA04-42A3-BD71-70DAC77C0A2C}" type="datetimeFigureOut">
              <a:rPr lang="fr-CA" smtClean="0"/>
              <a:pPr/>
              <a:t>2012-07-22</a:t>
            </a:fld>
            <a:endParaRPr lang="fr-CA"/>
          </a:p>
        </p:txBody>
      </p:sp>
      <p:sp>
        <p:nvSpPr>
          <p:cNvPr id="9" name="Espace réservé du numéro de diapositive 8"/>
          <p:cNvSpPr>
            <a:spLocks noGrp="1"/>
          </p:cNvSpPr>
          <p:nvPr>
            <p:ph type="sldNum" sz="quarter" idx="11"/>
          </p:nvPr>
        </p:nvSpPr>
        <p:spPr/>
        <p:txBody>
          <a:bodyPr/>
          <a:lstStyle/>
          <a:p>
            <a:fld id="{4F1D8CA5-5CEE-4CF8-9F8C-E436E8527348}" type="slidenum">
              <a:rPr lang="fr-CA" smtClean="0"/>
              <a:pPr/>
              <a:t>‹#›</a:t>
            </a:fld>
            <a:endParaRPr lang="fr-CA"/>
          </a:p>
        </p:txBody>
      </p:sp>
      <p:sp>
        <p:nvSpPr>
          <p:cNvPr id="10" name="Espace réservé du pied de page 9"/>
          <p:cNvSpPr>
            <a:spLocks noGrp="1"/>
          </p:cNvSpPr>
          <p:nvPr>
            <p:ph type="ftr" sz="quarter" idx="12"/>
          </p:nvPr>
        </p:nvSpPr>
        <p:spPr/>
        <p:txBody>
          <a:bodyPr/>
          <a:lstStyle/>
          <a:p>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Espace réservé du texte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4" name="Espace réservé de la date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C625687-EA04-42A3-BD71-70DAC77C0A2C}" type="datetimeFigureOut">
              <a:rPr lang="fr-CA" smtClean="0"/>
              <a:pPr/>
              <a:t>2012-07-22</a:t>
            </a:fld>
            <a:endParaRPr lang="fr-CA"/>
          </a:p>
        </p:txBody>
      </p:sp>
      <p:sp>
        <p:nvSpPr>
          <p:cNvPr id="10" name="Espace réservé du pied de page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fr-CA"/>
          </a:p>
        </p:txBody>
      </p:sp>
      <p:sp>
        <p:nvSpPr>
          <p:cNvPr id="22" name="Espace réservé du numéro de diapositive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F1D8CA5-5CEE-4CF8-9F8C-E436E8527348}" type="slidenum">
              <a:rPr lang="fr-CA" smtClean="0"/>
              <a:pPr/>
              <a:t>‹#›</a:t>
            </a:fld>
            <a:endParaRPr lang="fr-CA"/>
          </a:p>
        </p:txBody>
      </p:sp>
      <p:sp>
        <p:nvSpPr>
          <p:cNvPr id="5" name="Espace réservé du titre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fr-FR" smtClean="0"/>
              <a:t>Cliquez pour modifier le style du titre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citejournal.org/vol1/iss1/currentissues/socialstudies/article1.ht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fr-CA" dirty="0" smtClean="0"/>
              <a:t>Holly, Pam, Karen, Bonnie, Bryan, Chantal</a:t>
            </a:r>
            <a:endParaRPr lang="fr-CA" dirty="0"/>
          </a:p>
        </p:txBody>
      </p:sp>
      <p:sp>
        <p:nvSpPr>
          <p:cNvPr id="2" name="Titre 1"/>
          <p:cNvSpPr>
            <a:spLocks noGrp="1"/>
          </p:cNvSpPr>
          <p:nvPr>
            <p:ph type="ctrTitle"/>
          </p:nvPr>
        </p:nvSpPr>
        <p:spPr/>
        <p:txBody>
          <a:bodyPr>
            <a:normAutofit fontScale="90000"/>
          </a:bodyPr>
          <a:lstStyle/>
          <a:p>
            <a:r>
              <a:rPr lang="fr-CA" dirty="0" err="1" smtClean="0"/>
              <a:t>Chapter</a:t>
            </a:r>
            <a:r>
              <a:rPr lang="fr-CA" dirty="0" smtClean="0"/>
              <a:t> 12</a:t>
            </a:r>
            <a:br>
              <a:rPr lang="fr-CA" dirty="0" smtClean="0"/>
            </a:br>
            <a:r>
              <a:rPr lang="fr-CA" dirty="0" smtClean="0"/>
              <a:t>issues for Collaborative Discussion and </a:t>
            </a:r>
            <a:r>
              <a:rPr lang="fr-CA" dirty="0" err="1" smtClean="0"/>
              <a:t>Reflection</a:t>
            </a:r>
            <a:endParaRPr lang="fr-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70000" lnSpcReduction="20000"/>
          </a:bodyPr>
          <a:lstStyle/>
          <a:p>
            <a:r>
              <a:rPr lang="en-US" dirty="0" smtClean="0"/>
              <a:t>Chad </a:t>
            </a:r>
            <a:r>
              <a:rPr lang="en-US" dirty="0" err="1" smtClean="0"/>
              <a:t>Fairey</a:t>
            </a:r>
            <a:r>
              <a:rPr lang="en-US" dirty="0" smtClean="0"/>
              <a:t>, John K. Lee, and Clifford Bennett, "Technology and Social Studies: A Conceptual Model for Integration," </a:t>
            </a:r>
            <a:r>
              <a:rPr lang="en-US" i="1" dirty="0" smtClean="0"/>
              <a:t>Journal of Social Studies Research</a:t>
            </a:r>
            <a:r>
              <a:rPr lang="en-US" dirty="0" smtClean="0"/>
              <a:t> 24, no. 2 (2000): 3?9; P. </a:t>
            </a:r>
            <a:r>
              <a:rPr lang="en-US" dirty="0" err="1" smtClean="0"/>
              <a:t>Martorella</a:t>
            </a:r>
            <a:r>
              <a:rPr lang="en-US" dirty="0" smtClean="0"/>
              <a:t>, </a:t>
            </a:r>
            <a:r>
              <a:rPr lang="en-US" i="1" dirty="0" smtClean="0"/>
              <a:t>Interactive Technologies on the Social Studies: Emerging Issues and Applications</a:t>
            </a:r>
            <a:r>
              <a:rPr lang="en-US" dirty="0" smtClean="0"/>
              <a:t> (Albany: State University of New York Press, 1997).</a:t>
            </a:r>
          </a:p>
          <a:p>
            <a:r>
              <a:rPr lang="en-US" dirty="0" smtClean="0"/>
              <a:t>U.S. Department of Education, </a:t>
            </a:r>
            <a:r>
              <a:rPr lang="en-US" i="1" dirty="0" smtClean="0"/>
              <a:t>Toward A New Golden Age In American Education: How the Internet, the Law and Today's Students are Revolutionizing Expectations</a:t>
            </a:r>
            <a:r>
              <a:rPr lang="en-US" dirty="0" smtClean="0"/>
              <a:t> (Washington, D.C., 2004), 45.</a:t>
            </a:r>
          </a:p>
          <a:p>
            <a:r>
              <a:rPr lang="en-US" dirty="0" smtClean="0"/>
              <a:t>Cheryl Mason, Michael </a:t>
            </a:r>
            <a:r>
              <a:rPr lang="en-US" dirty="0" err="1" smtClean="0"/>
              <a:t>Berson</a:t>
            </a:r>
            <a:r>
              <a:rPr lang="en-US" dirty="0" smtClean="0"/>
              <a:t>, Richard Diem, David Hicks, John Lee, and Tony </a:t>
            </a:r>
            <a:r>
              <a:rPr lang="en-US" dirty="0" err="1" smtClean="0"/>
              <a:t>Dralle</a:t>
            </a:r>
            <a:r>
              <a:rPr lang="en-US" dirty="0" smtClean="0"/>
              <a:t>, (2000). "Guidelines for Using Technology to Prepare Social Studies Teachers," </a:t>
            </a:r>
            <a:r>
              <a:rPr lang="en-US" i="1" dirty="0" smtClean="0"/>
              <a:t>Contemporary Issues in Technology and Teacher Education</a:t>
            </a:r>
            <a:r>
              <a:rPr lang="en-US" dirty="0" smtClean="0"/>
              <a:t> [Online serial], </a:t>
            </a:r>
            <a:r>
              <a:rPr lang="en-US" i="1" dirty="0" smtClean="0"/>
              <a:t>1</a:t>
            </a:r>
            <a:r>
              <a:rPr lang="en-US" dirty="0" smtClean="0"/>
              <a:t>, (1). Available: </a:t>
            </a:r>
            <a:r>
              <a:rPr lang="en-US" dirty="0" smtClean="0">
                <a:hlinkClick r:id="rId2" tooltip="http://www.citejournal.org/vol1/iss1/currentissues/socialstudies/article1.htm"/>
              </a:rPr>
              <a:t>http://www.citejournal.org/vol1/iss1/currentissues/socialstudies/article...</a:t>
            </a:r>
            <a:r>
              <a:rPr lang="en-US" dirty="0" smtClean="0"/>
              <a:t>.</a:t>
            </a:r>
          </a:p>
          <a:p>
            <a:r>
              <a:rPr lang="en-US" dirty="0" smtClean="0"/>
              <a:t>Michael </a:t>
            </a:r>
            <a:r>
              <a:rPr lang="en-US" dirty="0" err="1" smtClean="0"/>
              <a:t>Berson</a:t>
            </a:r>
            <a:r>
              <a:rPr lang="en-US" dirty="0" smtClean="0"/>
              <a:t> and Peter </a:t>
            </a:r>
            <a:r>
              <a:rPr lang="en-US" dirty="0" err="1" smtClean="0"/>
              <a:t>Balyta</a:t>
            </a:r>
            <a:r>
              <a:rPr lang="en-US" dirty="0" smtClean="0"/>
              <a:t>, "Technological Thinking and Practice in the Social Studies: Transcending the Tumultuous Adolescence of Reform," </a:t>
            </a:r>
            <a:r>
              <a:rPr lang="en-US" i="1" dirty="0" smtClean="0"/>
              <a:t>Journal of Computing in Education</a:t>
            </a:r>
            <a:r>
              <a:rPr lang="en-US" dirty="0" smtClean="0"/>
              <a:t> 20, no. 4 (2004): 141.</a:t>
            </a:r>
          </a:p>
          <a:p>
            <a:r>
              <a:rPr lang="en-US" dirty="0" smtClean="0"/>
              <a:t>Retrieved from cnets.iste.org/</a:t>
            </a:r>
            <a:r>
              <a:rPr lang="en-US" dirty="0" err="1" smtClean="0"/>
              <a:t>currstands</a:t>
            </a:r>
            <a:r>
              <a:rPr lang="en-US" dirty="0" smtClean="0"/>
              <a:t>/cstands-netst.html on March 8, 2005. This position statement, which was prepared by the Technology Select Subcommittee, was approved </a:t>
            </a:r>
            <a:endParaRPr lang="en-US" dirty="0"/>
          </a:p>
        </p:txBody>
      </p:sp>
      <p:sp>
        <p:nvSpPr>
          <p:cNvPr id="3" name="Titre 2"/>
          <p:cNvSpPr>
            <a:spLocks noGrp="1"/>
          </p:cNvSpPr>
          <p:nvPr>
            <p:ph type="title"/>
          </p:nvPr>
        </p:nvSpPr>
        <p:spPr/>
        <p:txBody>
          <a:bodyPr/>
          <a:lstStyle/>
          <a:p>
            <a:r>
              <a:rPr lang="fr-CA" dirty="0" err="1" smtClean="0"/>
              <a:t>References</a:t>
            </a:r>
            <a:endParaRPr lang="fr-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CA" dirty="0" smtClean="0"/>
              <a:t>The National </a:t>
            </a:r>
            <a:r>
              <a:rPr lang="fr-CA" dirty="0" err="1" smtClean="0"/>
              <a:t>Counsil</a:t>
            </a:r>
            <a:r>
              <a:rPr lang="fr-CA" dirty="0" smtClean="0"/>
              <a:t> for the Social </a:t>
            </a:r>
            <a:r>
              <a:rPr lang="fr-CA" dirty="0" err="1" smtClean="0"/>
              <a:t>Studies</a:t>
            </a:r>
            <a:r>
              <a:rPr lang="fr-CA" dirty="0" smtClean="0"/>
              <a:t> </a:t>
            </a:r>
            <a:r>
              <a:rPr lang="fr-CA" dirty="0" err="1" smtClean="0"/>
              <a:t>said</a:t>
            </a:r>
            <a:r>
              <a:rPr lang="fr-CA" dirty="0" smtClean="0"/>
              <a:t>, « </a:t>
            </a:r>
            <a:r>
              <a:rPr lang="fr-CA" dirty="0" err="1" smtClean="0"/>
              <a:t>Powerful</a:t>
            </a:r>
            <a:r>
              <a:rPr lang="fr-CA" dirty="0" smtClean="0"/>
              <a:t> social </a:t>
            </a:r>
            <a:r>
              <a:rPr lang="fr-CA" dirty="0" err="1" smtClean="0"/>
              <a:t>studies</a:t>
            </a:r>
            <a:r>
              <a:rPr lang="fr-CA" dirty="0" smtClean="0"/>
              <a:t> </a:t>
            </a:r>
            <a:r>
              <a:rPr lang="fr-CA" dirty="0" err="1" smtClean="0"/>
              <a:t>teaching</a:t>
            </a:r>
            <a:r>
              <a:rPr lang="fr-CA" dirty="0" smtClean="0"/>
              <a:t> </a:t>
            </a:r>
            <a:r>
              <a:rPr lang="fr-CA" dirty="0" err="1" smtClean="0"/>
              <a:t>is</a:t>
            </a:r>
            <a:r>
              <a:rPr lang="fr-CA" dirty="0" smtClean="0"/>
              <a:t> </a:t>
            </a:r>
            <a:r>
              <a:rPr lang="fr-CA" dirty="0" err="1" smtClean="0"/>
              <a:t>integrative</a:t>
            </a:r>
            <a:r>
              <a:rPr lang="fr-CA" dirty="0" smtClean="0"/>
              <a:t> </a:t>
            </a:r>
            <a:r>
              <a:rPr lang="fr-CA" dirty="0" err="1" smtClean="0"/>
              <a:t>across</a:t>
            </a:r>
            <a:r>
              <a:rPr lang="fr-CA" dirty="0" smtClean="0"/>
              <a:t> time and </a:t>
            </a:r>
            <a:r>
              <a:rPr lang="fr-CA" dirty="0" err="1" smtClean="0"/>
              <a:t>space</a:t>
            </a:r>
            <a:r>
              <a:rPr lang="fr-CA" dirty="0" smtClean="0"/>
              <a:t>, </a:t>
            </a:r>
            <a:r>
              <a:rPr lang="fr-CA" dirty="0" err="1" smtClean="0"/>
              <a:t>connecting</a:t>
            </a:r>
            <a:r>
              <a:rPr lang="fr-CA" dirty="0" smtClean="0"/>
              <a:t> </a:t>
            </a:r>
            <a:r>
              <a:rPr lang="fr-CA" dirty="0" err="1" smtClean="0"/>
              <a:t>with</a:t>
            </a:r>
            <a:r>
              <a:rPr lang="fr-CA" dirty="0" smtClean="0"/>
              <a:t> </a:t>
            </a:r>
            <a:r>
              <a:rPr lang="fr-CA" dirty="0" err="1" smtClean="0"/>
              <a:t>past</a:t>
            </a:r>
            <a:r>
              <a:rPr lang="fr-CA" dirty="0" smtClean="0"/>
              <a:t> </a:t>
            </a:r>
            <a:r>
              <a:rPr lang="fr-CA" dirty="0" err="1" smtClean="0"/>
              <a:t>experiences</a:t>
            </a:r>
            <a:r>
              <a:rPr lang="fr-CA" dirty="0" smtClean="0"/>
              <a:t> and </a:t>
            </a:r>
            <a:r>
              <a:rPr lang="fr-CA" dirty="0" err="1" smtClean="0"/>
              <a:t>looking</a:t>
            </a:r>
            <a:r>
              <a:rPr lang="fr-CA" dirty="0" smtClean="0"/>
              <a:t> </a:t>
            </a:r>
            <a:r>
              <a:rPr lang="fr-CA" dirty="0" err="1" smtClean="0"/>
              <a:t>ahead</a:t>
            </a:r>
            <a:r>
              <a:rPr lang="fr-CA" dirty="0" smtClean="0"/>
              <a:t> to the future. It </a:t>
            </a:r>
            <a:r>
              <a:rPr lang="fr-CA" dirty="0" err="1" smtClean="0"/>
              <a:t>helps</a:t>
            </a:r>
            <a:r>
              <a:rPr lang="fr-CA" dirty="0" smtClean="0"/>
              <a:t> </a:t>
            </a:r>
            <a:r>
              <a:rPr lang="fr-CA" dirty="0" err="1" smtClean="0"/>
              <a:t>students</a:t>
            </a:r>
            <a:r>
              <a:rPr lang="fr-CA" dirty="0" smtClean="0"/>
              <a:t> </a:t>
            </a:r>
            <a:r>
              <a:rPr lang="fr-CA" dirty="0" err="1" smtClean="0"/>
              <a:t>appreciate</a:t>
            </a:r>
            <a:r>
              <a:rPr lang="fr-CA" dirty="0" smtClean="0"/>
              <a:t> how aspects of the social world </a:t>
            </a:r>
            <a:r>
              <a:rPr lang="fr-CA" dirty="0" err="1" smtClean="0"/>
              <a:t>function</a:t>
            </a:r>
            <a:r>
              <a:rPr lang="fr-CA" dirty="0" smtClean="0"/>
              <a:t>, not </a:t>
            </a:r>
            <a:r>
              <a:rPr lang="fr-CA" dirty="0" err="1" smtClean="0"/>
              <a:t>only</a:t>
            </a:r>
            <a:r>
              <a:rPr lang="fr-CA" dirty="0" smtClean="0"/>
              <a:t> in </a:t>
            </a:r>
            <a:r>
              <a:rPr lang="fr-CA" dirty="0" err="1" smtClean="0"/>
              <a:t>their</a:t>
            </a:r>
            <a:r>
              <a:rPr lang="fr-CA" dirty="0" smtClean="0"/>
              <a:t> local </a:t>
            </a:r>
            <a:r>
              <a:rPr lang="fr-CA" dirty="0" err="1" smtClean="0"/>
              <a:t>community</a:t>
            </a:r>
            <a:r>
              <a:rPr lang="fr-CA" dirty="0" smtClean="0"/>
              <a:t> but </a:t>
            </a:r>
            <a:r>
              <a:rPr lang="fr-CA" dirty="0" err="1" smtClean="0"/>
              <a:t>also</a:t>
            </a:r>
            <a:r>
              <a:rPr lang="fr-CA" dirty="0" smtClean="0"/>
              <a:t> in the </a:t>
            </a:r>
            <a:r>
              <a:rPr lang="fr-CA" dirty="0" err="1" smtClean="0"/>
              <a:t>past</a:t>
            </a:r>
            <a:r>
              <a:rPr lang="fr-CA" dirty="0" smtClean="0"/>
              <a:t> and in </a:t>
            </a:r>
            <a:r>
              <a:rPr lang="fr-CA" dirty="0" err="1" smtClean="0"/>
              <a:t>other</a:t>
            </a:r>
            <a:r>
              <a:rPr lang="fr-CA" dirty="0" smtClean="0"/>
              <a:t> cultures » (1994, p.33). </a:t>
            </a:r>
            <a:r>
              <a:rPr lang="fr-CA" dirty="0" err="1" smtClean="0"/>
              <a:t>What</a:t>
            </a:r>
            <a:r>
              <a:rPr lang="fr-CA" dirty="0" smtClean="0"/>
              <a:t> are </a:t>
            </a:r>
            <a:r>
              <a:rPr lang="fr-CA" dirty="0" err="1" smtClean="0"/>
              <a:t>some</a:t>
            </a:r>
            <a:r>
              <a:rPr lang="fr-CA" dirty="0" smtClean="0"/>
              <a:t> </a:t>
            </a:r>
            <a:r>
              <a:rPr lang="fr-CA" dirty="0" err="1" smtClean="0"/>
              <a:t>ways</a:t>
            </a:r>
            <a:r>
              <a:rPr lang="fr-CA" dirty="0" smtClean="0"/>
              <a:t> in </a:t>
            </a:r>
            <a:r>
              <a:rPr lang="fr-CA" dirty="0" err="1" smtClean="0"/>
              <a:t>which</a:t>
            </a:r>
            <a:r>
              <a:rPr lang="fr-CA" dirty="0" smtClean="0"/>
              <a:t> </a:t>
            </a:r>
            <a:r>
              <a:rPr lang="fr-CA" dirty="0" err="1" smtClean="0"/>
              <a:t>technology</a:t>
            </a:r>
            <a:r>
              <a:rPr lang="fr-CA" dirty="0" smtClean="0"/>
              <a:t> </a:t>
            </a:r>
            <a:r>
              <a:rPr lang="fr-CA" dirty="0" err="1" smtClean="0"/>
              <a:t>can</a:t>
            </a:r>
            <a:r>
              <a:rPr lang="fr-CA" dirty="0" smtClean="0"/>
              <a:t> </a:t>
            </a:r>
            <a:r>
              <a:rPr lang="fr-CA" dirty="0" err="1" smtClean="0"/>
              <a:t>enable</a:t>
            </a:r>
            <a:r>
              <a:rPr lang="fr-CA" dirty="0" smtClean="0"/>
              <a:t> </a:t>
            </a:r>
            <a:r>
              <a:rPr lang="fr-CA" dirty="0" err="1" smtClean="0"/>
              <a:t>teaching</a:t>
            </a:r>
            <a:r>
              <a:rPr lang="fr-CA" dirty="0" smtClean="0"/>
              <a:t> </a:t>
            </a:r>
            <a:r>
              <a:rPr lang="fr-CA" dirty="0" err="1" smtClean="0"/>
              <a:t>strategies</a:t>
            </a:r>
            <a:r>
              <a:rPr lang="fr-CA" dirty="0" smtClean="0"/>
              <a:t> </a:t>
            </a:r>
            <a:r>
              <a:rPr lang="fr-CA" dirty="0" err="1" smtClean="0"/>
              <a:t>with</a:t>
            </a:r>
            <a:r>
              <a:rPr lang="fr-CA" dirty="0" smtClean="0"/>
              <a:t> </a:t>
            </a:r>
            <a:r>
              <a:rPr lang="fr-CA" dirty="0" err="1" smtClean="0"/>
              <a:t>these</a:t>
            </a:r>
            <a:r>
              <a:rPr lang="fr-CA" dirty="0" smtClean="0"/>
              <a:t> </a:t>
            </a:r>
            <a:r>
              <a:rPr lang="fr-CA" dirty="0" err="1" smtClean="0"/>
              <a:t>characterictics</a:t>
            </a:r>
            <a:r>
              <a:rPr lang="fr-CA" dirty="0" smtClean="0"/>
              <a:t>?</a:t>
            </a:r>
            <a:endParaRPr lang="fr-CA" dirty="0"/>
          </a:p>
        </p:txBody>
      </p:sp>
      <p:sp>
        <p:nvSpPr>
          <p:cNvPr id="3" name="Titre 2"/>
          <p:cNvSpPr>
            <a:spLocks noGrp="1"/>
          </p:cNvSpPr>
          <p:nvPr>
            <p:ph type="title"/>
          </p:nvPr>
        </p:nvSpPr>
        <p:spPr/>
        <p:txBody>
          <a:bodyPr/>
          <a:lstStyle/>
          <a:p>
            <a:r>
              <a:rPr lang="fr-CA" dirty="0" smtClean="0"/>
              <a:t>Question 3</a:t>
            </a:r>
            <a:endParaRPr lang="fr-CA" dirty="0"/>
          </a:p>
        </p:txBody>
      </p:sp>
      <p:pic>
        <p:nvPicPr>
          <p:cNvPr id="1029" name="Picture 5" descr="C:\Users\Chantal.Desroches\AppData\Local\Microsoft\Windows\Temporary Internet Files\Content.IE5\F24AHG09\MP900444310[1].jpg"/>
          <p:cNvPicPr>
            <a:picLocks noChangeAspect="1" noChangeArrowheads="1"/>
          </p:cNvPicPr>
          <p:nvPr/>
        </p:nvPicPr>
        <p:blipFill>
          <a:blip r:embed="rId2" cstate="print"/>
          <a:srcRect/>
          <a:stretch>
            <a:fillRect/>
          </a:stretch>
        </p:blipFill>
        <p:spPr bwMode="auto">
          <a:xfrm>
            <a:off x="6228184" y="4869160"/>
            <a:ext cx="2538412" cy="175577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lnSpcReduction="10000"/>
          </a:bodyPr>
          <a:lstStyle/>
          <a:p>
            <a:r>
              <a:rPr lang="en-US" dirty="0" smtClean="0"/>
              <a:t>“Electronic portfolios and digital projects are old ideas in technological clothing. Handhelds, virtual reality, and the merging of wireless forms of communication are examples of technologies that are changing life in and outside of the classroom, and are raising questions about what and how our students learn social studies. In turn, emerging information and communication technologies have the potential to reshape how the National Council for the Social Studies and its members seek to fulfill the mission to prepare young people "to fulfill the duties of citizenship in a participatory democracy." </a:t>
            </a:r>
            <a:endParaRPr lang="fr-CA" dirty="0"/>
          </a:p>
        </p:txBody>
      </p:sp>
      <p:sp>
        <p:nvSpPr>
          <p:cNvPr id="3" name="Titre 2"/>
          <p:cNvSpPr>
            <a:spLocks noGrp="1"/>
          </p:cNvSpPr>
          <p:nvPr>
            <p:ph type="title"/>
          </p:nvPr>
        </p:nvSpPr>
        <p:spPr/>
        <p:txBody>
          <a:bodyPr>
            <a:normAutofit fontScale="90000"/>
          </a:bodyPr>
          <a:lstStyle/>
          <a:p>
            <a:r>
              <a:rPr lang="en-US" b="1" dirty="0" smtClean="0"/>
              <a:t>A Position Statement of National Council for the Social Studies:</a:t>
            </a:r>
            <a:endParaRPr lang="en-US"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r>
              <a:rPr lang="en-US" dirty="0" smtClean="0"/>
              <a:t>Use of technology that enables them to communicate instantly with friends nation-wide</a:t>
            </a:r>
          </a:p>
          <a:p>
            <a:pPr>
              <a:buNone/>
            </a:pPr>
            <a:endParaRPr lang="en-US" dirty="0" smtClean="0"/>
          </a:p>
          <a:p>
            <a:r>
              <a:rPr lang="en-US" dirty="0" smtClean="0"/>
              <a:t>Use of the National Archives and the Library of Congress</a:t>
            </a:r>
          </a:p>
          <a:p>
            <a:pPr>
              <a:buNone/>
            </a:pPr>
            <a:endParaRPr lang="en-US" dirty="0" smtClean="0"/>
          </a:p>
          <a:p>
            <a:r>
              <a:rPr lang="en-US" dirty="0" smtClean="0"/>
              <a:t>Use of the National Archives "Powers of Persuasion" exhibit of World War II posters</a:t>
            </a:r>
          </a:p>
          <a:p>
            <a:pPr>
              <a:buNone/>
            </a:pPr>
            <a:endParaRPr lang="en-US" dirty="0" smtClean="0"/>
          </a:p>
          <a:p>
            <a:r>
              <a:rPr lang="en-US" dirty="0" smtClean="0"/>
              <a:t>Use of data provided by the Census Bureau</a:t>
            </a:r>
          </a:p>
          <a:p>
            <a:endParaRPr lang="en-US" dirty="0" smtClean="0"/>
          </a:p>
          <a:p>
            <a:endParaRPr lang="en-US" dirty="0" smtClean="0"/>
          </a:p>
          <a:p>
            <a:endParaRPr lang="fr-CA" dirty="0"/>
          </a:p>
        </p:txBody>
      </p:sp>
      <p:sp>
        <p:nvSpPr>
          <p:cNvPr id="3" name="Titre 2"/>
          <p:cNvSpPr>
            <a:spLocks noGrp="1"/>
          </p:cNvSpPr>
          <p:nvPr>
            <p:ph type="title"/>
          </p:nvPr>
        </p:nvSpPr>
        <p:spPr>
          <a:xfrm>
            <a:off x="457200" y="152400"/>
            <a:ext cx="8229600" cy="1404392"/>
          </a:xfrm>
        </p:spPr>
        <p:txBody>
          <a:bodyPr>
            <a:noAutofit/>
          </a:bodyPr>
          <a:lstStyle/>
          <a:p>
            <a:r>
              <a:rPr lang="en-US" sz="2400" b="1" i="1" dirty="0" smtClean="0"/>
              <a:t>teachers need to include the realities of students' lives, technology use in students' everyday lives, and the role and use of technology when planning for instruction.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r>
              <a:rPr lang="en-US" sz="4000" dirty="0" smtClean="0"/>
              <a:t>Discussion boards </a:t>
            </a:r>
          </a:p>
          <a:p>
            <a:pPr>
              <a:buNone/>
            </a:pPr>
            <a:endParaRPr lang="en-US" sz="4000" dirty="0" smtClean="0"/>
          </a:p>
          <a:p>
            <a:r>
              <a:rPr lang="en-US" sz="4000" dirty="0" smtClean="0"/>
              <a:t>Online chat rooms </a:t>
            </a:r>
          </a:p>
          <a:p>
            <a:pPr>
              <a:buNone/>
            </a:pPr>
            <a:endParaRPr lang="en-US" sz="4000" dirty="0" smtClean="0"/>
          </a:p>
          <a:p>
            <a:r>
              <a:rPr lang="en-US" sz="4000" dirty="0" smtClean="0"/>
              <a:t> E-pals </a:t>
            </a:r>
            <a:endParaRPr lang="fr-CA" sz="4000" dirty="0"/>
          </a:p>
        </p:txBody>
      </p:sp>
      <p:sp>
        <p:nvSpPr>
          <p:cNvPr id="3" name="Titre 2"/>
          <p:cNvSpPr>
            <a:spLocks noGrp="1"/>
          </p:cNvSpPr>
          <p:nvPr>
            <p:ph type="title"/>
          </p:nvPr>
        </p:nvSpPr>
        <p:spPr>
          <a:xfrm>
            <a:off x="457200" y="0"/>
            <a:ext cx="8229600" cy="1371600"/>
          </a:xfrm>
        </p:spPr>
        <p:txBody>
          <a:bodyPr>
            <a:normAutofit fontScale="90000"/>
          </a:bodyPr>
          <a:lstStyle/>
          <a:p>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3600" b="1" dirty="0" smtClean="0"/>
              <a:t/>
            </a:r>
            <a:br>
              <a:rPr lang="en-US" sz="3600" b="1" dirty="0" smtClean="0"/>
            </a:br>
            <a:r>
              <a:rPr lang="en-US" sz="3100" b="1" dirty="0" smtClean="0"/>
              <a:t>examples of new tools available for students to interact with one another and with people worldwide</a:t>
            </a:r>
            <a:r>
              <a:rPr lang="en-US" sz="3100" dirty="0" smtClean="0"/>
              <a:t>. </a:t>
            </a:r>
            <a:endParaRPr lang="fr-CA" sz="3100" dirty="0"/>
          </a:p>
        </p:txBody>
      </p:sp>
      <p:pic>
        <p:nvPicPr>
          <p:cNvPr id="3074" name="Picture 2" descr="C:\Program Files\Microsoft Office\MEDIA\CAGCAT10\j0300520.gif"/>
          <p:cNvPicPr>
            <a:picLocks noChangeAspect="1" noChangeArrowheads="1" noCrop="1"/>
          </p:cNvPicPr>
          <p:nvPr/>
        </p:nvPicPr>
        <p:blipFill>
          <a:blip r:embed="rId2" cstate="print"/>
          <a:srcRect/>
          <a:stretch>
            <a:fillRect/>
          </a:stretch>
        </p:blipFill>
        <p:spPr bwMode="auto">
          <a:xfrm>
            <a:off x="5580112" y="3140968"/>
            <a:ext cx="3054093" cy="266429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372940" y="578895"/>
            <a:ext cx="8567850" cy="5517105"/>
          </a:xfrm>
        </p:spPr>
        <p:txBody>
          <a:bodyPr/>
          <a:lstStyle/>
          <a:p>
            <a:r>
              <a:rPr lang="en-US" dirty="0" smtClean="0"/>
              <a:t>As Mason, et, al., noted, "[T]</a:t>
            </a:r>
            <a:r>
              <a:rPr lang="en-US" dirty="0" err="1" smtClean="0"/>
              <a:t>echnology</a:t>
            </a:r>
            <a:r>
              <a:rPr lang="en-US" dirty="0" smtClean="0"/>
              <a:t> opens the door to learning social studies skills and content in ways impossible in the traditional classroom." We need to capitalize on many students' ubiquitous, yet social, use of such technology and demonstrate the technology's power as a tool for learning.”</a:t>
            </a:r>
            <a:endParaRPr lang="fr-CA" dirty="0"/>
          </a:p>
        </p:txBody>
      </p:sp>
      <p:sp>
        <p:nvSpPr>
          <p:cNvPr id="3" name="Titre 2"/>
          <p:cNvSpPr>
            <a:spLocks noGrp="1"/>
          </p:cNvSpPr>
          <p:nvPr>
            <p:ph type="title"/>
          </p:nvPr>
        </p:nvSpPr>
        <p:spPr/>
        <p:txBody>
          <a:bodyPr>
            <a:normAutofit fontScale="90000"/>
          </a:bodyPr>
          <a:lstStyle/>
          <a:p>
            <a:r>
              <a:rPr lang="fr-CA" dirty="0" smtClean="0"/>
              <a:t/>
            </a:r>
            <a:br>
              <a:rPr lang="fr-CA" dirty="0" smtClean="0"/>
            </a:br>
            <a:r>
              <a:rPr lang="fr-CA" dirty="0" smtClean="0"/>
              <a:t/>
            </a:r>
            <a:br>
              <a:rPr lang="fr-CA" dirty="0" smtClean="0"/>
            </a:br>
            <a:r>
              <a:rPr lang="fr-CA" dirty="0" smtClean="0"/>
              <a:t/>
            </a:r>
            <a:br>
              <a:rPr lang="fr-CA" dirty="0" smtClean="0"/>
            </a:br>
            <a:endParaRPr lang="fr-CA" dirty="0"/>
          </a:p>
        </p:txBody>
      </p:sp>
      <p:pic>
        <p:nvPicPr>
          <p:cNvPr id="2050" name="Picture 2" descr="C:\Users\Chantal.Desroches\AppData\Local\Microsoft\Windows\Temporary Internet Files\Content.IE5\NRAYCDRR\MC900413666[1].wmf"/>
          <p:cNvPicPr>
            <a:picLocks noChangeAspect="1" noChangeArrowheads="1"/>
          </p:cNvPicPr>
          <p:nvPr/>
        </p:nvPicPr>
        <p:blipFill>
          <a:blip r:embed="rId2" cstate="print"/>
          <a:srcRect/>
          <a:stretch>
            <a:fillRect/>
          </a:stretch>
        </p:blipFill>
        <p:spPr bwMode="auto">
          <a:xfrm>
            <a:off x="3419872" y="3356992"/>
            <a:ext cx="2808312" cy="318090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85000" lnSpcReduction="20000"/>
          </a:bodyPr>
          <a:lstStyle/>
          <a:p>
            <a:r>
              <a:rPr lang="en-US" dirty="0" smtClean="0"/>
              <a:t>"Extend learning beyond what could be done without technology." One way to extend learning in a meaningful way is to use digital archives of primary sources to engage students in historical inquiry.</a:t>
            </a:r>
          </a:p>
          <a:p>
            <a:pPr>
              <a:buNone/>
            </a:pPr>
            <a:endParaRPr lang="en-US" dirty="0" smtClean="0"/>
          </a:p>
          <a:p>
            <a:r>
              <a:rPr lang="en-US" dirty="0" smtClean="0"/>
              <a:t>Introduce technology in context." Students should use technology as a tool for learning social studies content and skills, rather than using technology for its own sake.</a:t>
            </a:r>
          </a:p>
          <a:p>
            <a:pPr>
              <a:buNone/>
            </a:pPr>
            <a:endParaRPr lang="en-US" dirty="0" smtClean="0"/>
          </a:p>
          <a:p>
            <a:r>
              <a:rPr lang="en-US" dirty="0" smtClean="0"/>
              <a:t>Include opportunities for students to study relationships among science, technology, and society. Teachers and students should examine the benefits and risks of new technologies including the digital divide, the opportunity for global understanding, and concerns about inappropriate information and online behavior.</a:t>
            </a:r>
            <a:endParaRPr lang="en-US" dirty="0"/>
          </a:p>
        </p:txBody>
      </p:sp>
      <p:sp>
        <p:nvSpPr>
          <p:cNvPr id="3" name="Titre 2"/>
          <p:cNvSpPr>
            <a:spLocks noGrp="1"/>
          </p:cNvSpPr>
          <p:nvPr>
            <p:ph type="title"/>
          </p:nvPr>
        </p:nvSpPr>
        <p:spPr/>
        <p:txBody>
          <a:bodyPr/>
          <a:lstStyle/>
          <a:p>
            <a:r>
              <a:rPr lang="fr-CA" dirty="0" smtClean="0"/>
              <a:t>Guidelines</a:t>
            </a:r>
            <a:endParaRPr lang="fr-C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92500" lnSpcReduction="10000"/>
          </a:bodyPr>
          <a:lstStyle/>
          <a:p>
            <a:r>
              <a:rPr lang="en-US" dirty="0" smtClean="0"/>
              <a:t>Contribute to the research and evaluation of social studies and technology." Educators should take advantage of the ways in which technologies advance the purposes of social studies education.</a:t>
            </a:r>
          </a:p>
          <a:p>
            <a:pPr>
              <a:buNone/>
            </a:pPr>
            <a:endParaRPr lang="en-US" dirty="0" smtClean="0"/>
          </a:p>
          <a:p>
            <a:r>
              <a:rPr lang="en-US" dirty="0" smtClean="0"/>
              <a:t>Foster the development of the skills, knowledge, and participation as good citizens in a democratic society. In particular the internet's capacity to provide multiple current perspectives on controversial issues can promote the development of personal civic beliefs. Moreover, sites that provide opportunities for social and political action can help students develop the capacity for civic action both locally and globally.</a:t>
            </a:r>
          </a:p>
          <a:p>
            <a:endParaRPr lang="en-US" dirty="0" smtClean="0"/>
          </a:p>
          <a:p>
            <a:endParaRPr lang="en-US" dirty="0" smtClean="0"/>
          </a:p>
          <a:p>
            <a:endParaRPr lang="en-US" dirty="0" smtClean="0"/>
          </a:p>
          <a:p>
            <a:endParaRPr lang="en-US" dirty="0" smtClean="0"/>
          </a:p>
          <a:p>
            <a:endParaRPr lang="fr-CA" dirty="0"/>
          </a:p>
        </p:txBody>
      </p:sp>
      <p:sp>
        <p:nvSpPr>
          <p:cNvPr id="3" name="Titre 2"/>
          <p:cNvSpPr>
            <a:spLocks noGrp="1"/>
          </p:cNvSpPr>
          <p:nvPr>
            <p:ph type="title"/>
          </p:nvPr>
        </p:nvSpPr>
        <p:spPr/>
        <p:txBody>
          <a:bodyPr/>
          <a:lstStyle/>
          <a:p>
            <a:r>
              <a:rPr lang="fr-CA" dirty="0" err="1" smtClean="0"/>
              <a:t>Cont</a:t>
            </a:r>
            <a:r>
              <a:rPr lang="fr-CA" dirty="0" smtClean="0"/>
              <a:t>.</a:t>
            </a:r>
            <a:endParaRPr lang="fr-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en-US" dirty="0" smtClean="0"/>
              <a:t>demonstrate a sound understanding of technology operations and concepts as they relate to social studies education;</a:t>
            </a:r>
          </a:p>
          <a:p>
            <a:r>
              <a:rPr lang="en-US" dirty="0" smtClean="0"/>
              <a:t>demonstrate introductory knowledge, skills, and understanding of concepts related to technology;</a:t>
            </a:r>
          </a:p>
          <a:p>
            <a:r>
              <a:rPr lang="en-US" dirty="0" smtClean="0"/>
              <a:t>demonstrate continual growth in technology knowledge and skills to stay abreast of current and emerging technologies.</a:t>
            </a:r>
          </a:p>
          <a:p>
            <a:endParaRPr lang="fr-CA" dirty="0"/>
          </a:p>
        </p:txBody>
      </p:sp>
      <p:sp>
        <p:nvSpPr>
          <p:cNvPr id="3" name="Titre 2"/>
          <p:cNvSpPr>
            <a:spLocks noGrp="1"/>
          </p:cNvSpPr>
          <p:nvPr>
            <p:ph type="title"/>
          </p:nvPr>
        </p:nvSpPr>
        <p:spPr/>
        <p:txBody>
          <a:bodyPr/>
          <a:lstStyle/>
          <a:p>
            <a:r>
              <a:rPr lang="fr-CA" b="1" dirty="0" smtClean="0"/>
              <a:t>Social </a:t>
            </a:r>
            <a:r>
              <a:rPr lang="fr-CA" b="1" dirty="0" err="1" smtClean="0"/>
              <a:t>Studies</a:t>
            </a:r>
            <a:r>
              <a:rPr lang="fr-CA" b="1" dirty="0" smtClean="0"/>
              <a:t> </a:t>
            </a:r>
            <a:r>
              <a:rPr lang="fr-CA" b="1" dirty="0" err="1" smtClean="0"/>
              <a:t>Educators</a:t>
            </a:r>
            <a:r>
              <a:rPr lang="fr-CA" b="1" dirty="0" smtClean="0"/>
              <a:t> </a:t>
            </a:r>
            <a:r>
              <a:rPr lang="fr-CA" b="1" dirty="0" err="1" smtClean="0"/>
              <a:t>should</a:t>
            </a:r>
            <a:r>
              <a:rPr lang="fr-CA" b="1" dirty="0" smtClean="0"/>
              <a:t>:</a:t>
            </a:r>
            <a:endParaRPr lang="fr-CA" b="1"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ier">
  <a:themeElements>
    <a:clrScheme name="Papi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i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i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61</TotalTime>
  <Words>760</Words>
  <Application>Microsoft Office PowerPoint</Application>
  <PresentationFormat>On-screen Show (4:3)</PresentationFormat>
  <Paragraphs>46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Papier</vt:lpstr>
      <vt:lpstr>Chapter 12 issues for Collaborative Discussion and Reflection</vt:lpstr>
      <vt:lpstr>Question 3</vt:lpstr>
      <vt:lpstr>A Position Statement of National Council for the Social Studies:</vt:lpstr>
      <vt:lpstr>teachers need to include the realities of students' lives, technology use in students' everyday lives, and the role and use of technology when planning for instruction. </vt:lpstr>
      <vt:lpstr>     examples of new tools available for students to interact with one another and with people worldwide. </vt:lpstr>
      <vt:lpstr>   </vt:lpstr>
      <vt:lpstr>Guidelines</vt:lpstr>
      <vt:lpstr>Cont.</vt:lpstr>
      <vt:lpstr>Social Studies Educators should:</vt:lpstr>
      <vt:lpstr>References</vt:lpstr>
    </vt:vector>
  </TitlesOfParts>
  <Company>District scolaire 01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12 issues for Collaborative Discussion and Reflexion</dc:title>
  <dc:creator>Chantal.Desroches</dc:creator>
  <cp:lastModifiedBy>Mike</cp:lastModifiedBy>
  <cp:revision>7</cp:revision>
  <dcterms:created xsi:type="dcterms:W3CDTF">2012-07-22T13:50:39Z</dcterms:created>
  <dcterms:modified xsi:type="dcterms:W3CDTF">2012-07-22T20:42:35Z</dcterms:modified>
</cp:coreProperties>
</file>